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8"/>
  </p:notesMasterIdLst>
  <p:handoutMasterIdLst>
    <p:handoutMasterId r:id="rId9"/>
  </p:handoutMasterIdLst>
  <p:sldIdLst>
    <p:sldId id="757" r:id="rId3"/>
    <p:sldId id="758" r:id="rId4"/>
    <p:sldId id="759" r:id="rId5"/>
    <p:sldId id="760" r:id="rId6"/>
    <p:sldId id="761" r:id="rId7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83D0"/>
    <a:srgbClr val="1742A1"/>
    <a:srgbClr val="9A0000"/>
    <a:srgbClr val="9E7E38"/>
    <a:srgbClr val="FFFF00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79177" autoAdjust="0"/>
  </p:normalViewPr>
  <p:slideViewPr>
    <p:cSldViewPr snapToGrid="0" snapToObjects="1">
      <p:cViewPr varScale="1">
        <p:scale>
          <a:sx n="68" d="100"/>
          <a:sy n="68" d="100"/>
        </p:scale>
        <p:origin x="1680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11/3/2020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3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11/3/2020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>
                <a:latin typeface="+mj-lt"/>
                <a:ea typeface="+mj-ea"/>
                <a:cs typeface="+mj-cs"/>
              </a:rPr>
              <a:t>BAN 6025</a:t>
            </a:r>
            <a:endParaRPr lang="en-US" sz="1800" cap="small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2338754" y="4860974"/>
            <a:ext cx="6666701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Introduction to Clustering</a:t>
            </a:r>
            <a:br>
              <a:rPr lang="en-US" dirty="0"/>
            </a:br>
            <a:r>
              <a:rPr lang="en-US" dirty="0"/>
              <a:t>(and 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782E8-35E8-4C73-993E-C25CF6C60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68BFD-E04E-4EB3-93B7-754651AEA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Supervised Learning:  </a:t>
            </a:r>
            <a:r>
              <a:rPr lang="en-US" dirty="0"/>
              <a:t>both the input and desired output are provided.  The predicted output from the model can be compared to the actual output in order to assess the “goodness” of the model.</a:t>
            </a:r>
          </a:p>
          <a:p>
            <a:endParaRPr lang="en-US" dirty="0"/>
          </a:p>
          <a:p>
            <a:r>
              <a:rPr lang="en-US" b="1" dirty="0"/>
              <a:t>Unsupervised Learning:  </a:t>
            </a:r>
            <a:r>
              <a:rPr lang="en-US" dirty="0"/>
              <a:t>information provided is neither classified nor labeled.  The algorithm acts on that information without guidance.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9364E1-34D2-4FD6-A657-C877F44FE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00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199A3-796A-4112-801B-40BE48AED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E11A8-5AE0-40BB-8F33-23926D5B7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Cluster:  a collection of data objects</a:t>
            </a:r>
          </a:p>
          <a:p>
            <a:pPr lvl="1"/>
            <a:r>
              <a:rPr lang="en-US" dirty="0"/>
              <a:t>Similar to one another within the same cluster</a:t>
            </a:r>
          </a:p>
          <a:p>
            <a:pPr lvl="1"/>
            <a:r>
              <a:rPr lang="en-US" dirty="0"/>
              <a:t>Dissimilar to the objects in other clusters</a:t>
            </a:r>
          </a:p>
          <a:p>
            <a:r>
              <a:rPr lang="en-US" dirty="0"/>
              <a:t>Cluster analysis</a:t>
            </a:r>
          </a:p>
          <a:p>
            <a:pPr lvl="1"/>
            <a:r>
              <a:rPr lang="en-US" dirty="0"/>
              <a:t>Grouping a set of data objects into clusters</a:t>
            </a:r>
          </a:p>
          <a:p>
            <a:r>
              <a:rPr lang="en-US" dirty="0"/>
              <a:t>Clustering is unsupervised classification (no predefined classes)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6E463C-74C9-478E-AB1A-62B425CB5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447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074-1D20-45E9-87DC-B2A0DAE2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AAF90-206E-48EC-B6A5-F4FA402E0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Stand-alone method to gain insight into data (descriptive)</a:t>
            </a:r>
          </a:p>
          <a:p>
            <a:pPr lvl="1"/>
            <a:r>
              <a:rPr lang="en-US" dirty="0"/>
              <a:t>Customer segmentation</a:t>
            </a:r>
          </a:p>
          <a:p>
            <a:pPr lvl="1"/>
            <a:r>
              <a:rPr lang="en-US" dirty="0"/>
              <a:t>Image segmentation</a:t>
            </a:r>
          </a:p>
          <a:p>
            <a:pPr lvl="1"/>
            <a:r>
              <a:rPr lang="en-US" dirty="0"/>
              <a:t>Insurance risk identification</a:t>
            </a:r>
          </a:p>
          <a:p>
            <a:pPr lvl="1"/>
            <a:r>
              <a:rPr lang="en-US" dirty="0"/>
              <a:t>Geospatial locations for brick and mortar businesses</a:t>
            </a:r>
          </a:p>
          <a:p>
            <a:r>
              <a:rPr lang="en-US" dirty="0"/>
              <a:t>Pre-processing step for other algorithms</a:t>
            </a:r>
          </a:p>
          <a:p>
            <a:pPr lvl="1"/>
            <a:r>
              <a:rPr lang="en-US" dirty="0"/>
              <a:t>Create homogenous groups for modeling</a:t>
            </a:r>
          </a:p>
          <a:p>
            <a:pPr lvl="1"/>
            <a:r>
              <a:rPr lang="en-US" dirty="0"/>
              <a:t>Feature creation for modeling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6D7AE-AFB1-485B-8FBF-D3660E3B6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255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9D8A9-3BF9-44AF-BEC5-B1F3126BD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a good</a:t>
            </a:r>
            <a:br>
              <a:rPr lang="en-US" dirty="0"/>
            </a:br>
            <a:r>
              <a:rPr lang="en-US" dirty="0"/>
              <a:t>clustering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C524E-F53B-4E45-8D4D-E1EDDB9BD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Produces clusters with</a:t>
            </a:r>
          </a:p>
          <a:p>
            <a:pPr lvl="1"/>
            <a:r>
              <a:rPr lang="en-US" dirty="0"/>
              <a:t>High intra-class similarity (within)</a:t>
            </a:r>
          </a:p>
          <a:p>
            <a:pPr lvl="1"/>
            <a:r>
              <a:rPr lang="en-US" dirty="0"/>
              <a:t>Low inter-class similarity (between)</a:t>
            </a:r>
          </a:p>
          <a:p>
            <a:r>
              <a:rPr lang="en-US" dirty="0"/>
              <a:t>Precise definition of clustering quality is difficult</a:t>
            </a:r>
          </a:p>
          <a:p>
            <a:pPr lvl="1"/>
            <a:r>
              <a:rPr lang="en-US" dirty="0"/>
              <a:t>Application dependent</a:t>
            </a:r>
          </a:p>
          <a:p>
            <a:pPr lvl="1"/>
            <a:r>
              <a:rPr lang="en-US" dirty="0"/>
              <a:t>Ultimately subjective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748B31-3A4F-4DB7-AF52-CF2662D00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704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28183</TotalTime>
  <Words>187</Words>
  <Application>Microsoft Office PowerPoint</Application>
  <PresentationFormat>On-screen Show (4:3)</PresentationFormat>
  <Paragraphs>37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Franklin Gothic Book</vt:lpstr>
      <vt:lpstr>Rockwell</vt:lpstr>
      <vt:lpstr>Wingdings</vt:lpstr>
      <vt:lpstr>Advantage WFU Gray</vt:lpstr>
      <vt:lpstr>Custom Design</vt:lpstr>
      <vt:lpstr>Introduction to Clustering (and unsupervised learning)</vt:lpstr>
      <vt:lpstr>Unsupervised Learning</vt:lpstr>
      <vt:lpstr>Clustering</vt:lpstr>
      <vt:lpstr>Typical Applications</vt:lpstr>
      <vt:lpstr>Characteristics of a good clustering method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Balan, Tonya E.</cp:lastModifiedBy>
  <cp:revision>1061</cp:revision>
  <cp:lastPrinted>2016-10-04T20:26:21Z</cp:lastPrinted>
  <dcterms:created xsi:type="dcterms:W3CDTF">2014-09-07T15:36:25Z</dcterms:created>
  <dcterms:modified xsi:type="dcterms:W3CDTF">2020-11-03T19:55:55Z</dcterms:modified>
</cp:coreProperties>
</file>